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T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15"/>
  </p:normalViewPr>
  <p:slideViewPr>
    <p:cSldViewPr snapToGrid="0">
      <p:cViewPr varScale="1">
        <p:scale>
          <a:sx n="121" d="100"/>
          <a:sy n="121" d="100"/>
        </p:scale>
        <p:origin x="2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T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E7D5C4-8F8B-A947-9FB0-CB772E5E3DBC}" type="datetimeFigureOut">
              <a:rPr lang="en-TZ" smtClean="0"/>
              <a:t>07/07/2023</a:t>
            </a:fld>
            <a:endParaRPr lang="en-T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T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T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T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29212D-9777-4B4E-B472-9E1F18CDD571}" type="slidenum">
              <a:rPr lang="en-TZ" smtClean="0"/>
              <a:t>‹#›</a:t>
            </a:fld>
            <a:endParaRPr lang="en-TZ"/>
          </a:p>
        </p:txBody>
      </p:sp>
    </p:spTree>
    <p:extLst>
      <p:ext uri="{BB962C8B-B14F-4D97-AF65-F5344CB8AC3E}">
        <p14:creationId xmlns:p14="http://schemas.microsoft.com/office/powerpoint/2010/main" val="2944146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7CF6F-7CE0-4C56-F4F5-7C71831375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T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AA067D-03DA-C41C-06A1-360081959F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T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0F5CE5-02D0-B15E-7220-BDBEB45B8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EF73C-0263-7D44-B019-AD8977E35C4D}" type="datetime1">
              <a:rPr lang="en-US" smtClean="0"/>
              <a:t>7/7/23</a:t>
            </a:fld>
            <a:endParaRPr lang="en-T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D98077-BA61-E069-F5C9-E2829506F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WExito Online CPA Review</a:t>
            </a:r>
            <a:endParaRPr lang="en-T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6FA026-EDD9-7719-5A25-E017298D6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69DDA-A512-B145-A1F9-7C9338DE806F}" type="slidenum">
              <a:rPr lang="en-TZ" smtClean="0"/>
              <a:t>‹#›</a:t>
            </a:fld>
            <a:endParaRPr lang="en-TZ"/>
          </a:p>
        </p:txBody>
      </p:sp>
    </p:spTree>
    <p:extLst>
      <p:ext uri="{BB962C8B-B14F-4D97-AF65-F5344CB8AC3E}">
        <p14:creationId xmlns:p14="http://schemas.microsoft.com/office/powerpoint/2010/main" val="2471991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A41F4-AAD8-53BE-C908-F6209D330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T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5C11BB-7548-C4C6-6D0C-8596BB78BD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T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362A8F-4038-0C6A-B8C0-EE5E4D3A0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F10E5-F9CC-2B48-832A-24B049FFA18F}" type="datetime1">
              <a:rPr lang="en-US" smtClean="0"/>
              <a:t>7/7/23</a:t>
            </a:fld>
            <a:endParaRPr lang="en-T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E6CEA-5EFE-7358-E819-AC2472C23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WExito Online CPA Review</a:t>
            </a:r>
            <a:endParaRPr lang="en-T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D72B2D-A2C8-8561-A3C5-7A1A71653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69DDA-A512-B145-A1F9-7C9338DE806F}" type="slidenum">
              <a:rPr lang="en-TZ" smtClean="0"/>
              <a:t>‹#›</a:t>
            </a:fld>
            <a:endParaRPr lang="en-TZ"/>
          </a:p>
        </p:txBody>
      </p:sp>
    </p:spTree>
    <p:extLst>
      <p:ext uri="{BB962C8B-B14F-4D97-AF65-F5344CB8AC3E}">
        <p14:creationId xmlns:p14="http://schemas.microsoft.com/office/powerpoint/2010/main" val="1151841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3D3B7E-70C0-362B-F033-3C8D93DEB1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T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8779E6-24AD-5F76-8F01-02DF36F2C8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T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2893BD-6AFA-C917-C0AB-0D919C283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18FD2-6B97-4843-9562-2C43F0E9E3E7}" type="datetime1">
              <a:rPr lang="en-US" smtClean="0"/>
              <a:t>7/7/23</a:t>
            </a:fld>
            <a:endParaRPr lang="en-T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2A8639-2150-37C1-73B2-7F0D273E2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WExito Online CPA Review</a:t>
            </a:r>
            <a:endParaRPr lang="en-T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4257C9-D466-DB2D-C240-2EC1E9ADB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69DDA-A512-B145-A1F9-7C9338DE806F}" type="slidenum">
              <a:rPr lang="en-TZ" smtClean="0"/>
              <a:t>‹#›</a:t>
            </a:fld>
            <a:endParaRPr lang="en-TZ"/>
          </a:p>
        </p:txBody>
      </p:sp>
    </p:spTree>
    <p:extLst>
      <p:ext uri="{BB962C8B-B14F-4D97-AF65-F5344CB8AC3E}">
        <p14:creationId xmlns:p14="http://schemas.microsoft.com/office/powerpoint/2010/main" val="2513662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00A00-9C7F-5C9C-D532-D9B3F423E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T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17D89-60C7-DC6B-0612-314D5A07B2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T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BB59A-7F24-5C24-9E2D-A2329C19A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3A17-D86B-A74F-8FA1-820A437ADF33}" type="datetime1">
              <a:rPr lang="en-US" smtClean="0"/>
              <a:t>7/7/23</a:t>
            </a:fld>
            <a:endParaRPr lang="en-T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7F61B9-3862-9E1F-929B-8C819B46D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WExito Online CPA Review</a:t>
            </a:r>
            <a:endParaRPr lang="en-T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5CF14C-6928-675D-DCE9-549C06C4E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69DDA-A512-B145-A1F9-7C9338DE806F}" type="slidenum">
              <a:rPr lang="en-TZ" smtClean="0"/>
              <a:t>‹#›</a:t>
            </a:fld>
            <a:endParaRPr lang="en-TZ"/>
          </a:p>
        </p:txBody>
      </p:sp>
    </p:spTree>
    <p:extLst>
      <p:ext uri="{BB962C8B-B14F-4D97-AF65-F5344CB8AC3E}">
        <p14:creationId xmlns:p14="http://schemas.microsoft.com/office/powerpoint/2010/main" val="1014746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2CCA3-4D44-C61A-19F3-3AE784B41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T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021AF5-ECED-DAB0-AFDF-86634E39E2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C2A40D-52B8-348E-8027-4BDFB92C7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8D083-6743-1047-80DD-CE188292C208}" type="datetime1">
              <a:rPr lang="en-US" smtClean="0"/>
              <a:t>7/7/23</a:t>
            </a:fld>
            <a:endParaRPr lang="en-T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7B1BD8-E11D-7D39-098F-969F11D2D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WExito Online CPA Review</a:t>
            </a:r>
            <a:endParaRPr lang="en-T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A34860-3C0B-EDF2-5D6C-B0CCC7939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69DDA-A512-B145-A1F9-7C9338DE806F}" type="slidenum">
              <a:rPr lang="en-TZ" smtClean="0"/>
              <a:t>‹#›</a:t>
            </a:fld>
            <a:endParaRPr lang="en-TZ"/>
          </a:p>
        </p:txBody>
      </p:sp>
    </p:spTree>
    <p:extLst>
      <p:ext uri="{BB962C8B-B14F-4D97-AF65-F5344CB8AC3E}">
        <p14:creationId xmlns:p14="http://schemas.microsoft.com/office/powerpoint/2010/main" val="2975734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35E5B-FFFD-2BD5-19BC-2CB020203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T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A4E7D-FAA9-77AE-2120-6F42EB4A5D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T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6C4C44-68EE-13A8-E423-4013E768C5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T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FC0B13-2E9A-DC2F-2E81-360C41E6A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55693-AB79-F247-943E-4473600AA2AE}" type="datetime1">
              <a:rPr lang="en-US" smtClean="0"/>
              <a:t>7/7/23</a:t>
            </a:fld>
            <a:endParaRPr lang="en-T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16FD5-FFB7-C51D-3DCE-4D18EE789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WExito Online CPA Review</a:t>
            </a:r>
            <a:endParaRPr lang="en-T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216E99-26BE-6515-9C5E-500C83147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69DDA-A512-B145-A1F9-7C9338DE806F}" type="slidenum">
              <a:rPr lang="en-TZ" smtClean="0"/>
              <a:t>‹#›</a:t>
            </a:fld>
            <a:endParaRPr lang="en-TZ"/>
          </a:p>
        </p:txBody>
      </p:sp>
    </p:spTree>
    <p:extLst>
      <p:ext uri="{BB962C8B-B14F-4D97-AF65-F5344CB8AC3E}">
        <p14:creationId xmlns:p14="http://schemas.microsoft.com/office/powerpoint/2010/main" val="2900686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DCF30-C55B-8848-2E24-9E4CD81D7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T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093A90-A55B-62BB-872F-270B98CED6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B2D7CC-E381-084E-994D-DFE8C80E60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T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C3400A-0232-0F64-2CAC-A62A4B1EAC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D810DE-E535-D934-36A8-7C9278CC66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T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E6E35E-9E58-16E1-0A6E-EDEDA7B36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0F1BC-DB4A-D34F-A07E-AD221796EAD3}" type="datetime1">
              <a:rPr lang="en-US" smtClean="0"/>
              <a:t>7/7/23</a:t>
            </a:fld>
            <a:endParaRPr lang="en-T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3C1082-7DEB-3C93-D383-22DC75A7D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WExito Online CPA Review</a:t>
            </a:r>
            <a:endParaRPr lang="en-T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2BBCE1-6140-D2FB-85AD-250C52DE8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69DDA-A512-B145-A1F9-7C9338DE806F}" type="slidenum">
              <a:rPr lang="en-TZ" smtClean="0"/>
              <a:t>‹#›</a:t>
            </a:fld>
            <a:endParaRPr lang="en-TZ"/>
          </a:p>
        </p:txBody>
      </p:sp>
    </p:spTree>
    <p:extLst>
      <p:ext uri="{BB962C8B-B14F-4D97-AF65-F5344CB8AC3E}">
        <p14:creationId xmlns:p14="http://schemas.microsoft.com/office/powerpoint/2010/main" val="1044772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C45B4-A079-34B1-15B0-172486DAD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T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6537A9-726C-0BD2-4C0F-B737C91BE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273A1-399A-EE4E-9352-B4324C88C9BE}" type="datetime1">
              <a:rPr lang="en-US" smtClean="0"/>
              <a:t>7/7/23</a:t>
            </a:fld>
            <a:endParaRPr lang="en-T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791255-BADD-A658-7C0E-238A1BFF2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WExito Online CPA Review</a:t>
            </a:r>
            <a:endParaRPr lang="en-T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3C6B0C-4B2F-7BC1-B168-274AAB772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69DDA-A512-B145-A1F9-7C9338DE806F}" type="slidenum">
              <a:rPr lang="en-TZ" smtClean="0"/>
              <a:t>‹#›</a:t>
            </a:fld>
            <a:endParaRPr lang="en-TZ"/>
          </a:p>
        </p:txBody>
      </p:sp>
    </p:spTree>
    <p:extLst>
      <p:ext uri="{BB962C8B-B14F-4D97-AF65-F5344CB8AC3E}">
        <p14:creationId xmlns:p14="http://schemas.microsoft.com/office/powerpoint/2010/main" val="838273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1A32F4-EF45-DDC7-6D10-BA1ACE35A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394C2-F590-5D4B-BBB2-1A94FEEFC5ED}" type="datetime1">
              <a:rPr lang="en-US" smtClean="0"/>
              <a:t>7/7/23</a:t>
            </a:fld>
            <a:endParaRPr lang="en-T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19C84C-EEE9-1936-E5FC-807AD8327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WExito Online CPA Review</a:t>
            </a:r>
            <a:endParaRPr lang="en-T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982AC3-1E5F-3430-B0AB-55C76949B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69DDA-A512-B145-A1F9-7C9338DE806F}" type="slidenum">
              <a:rPr lang="en-TZ" smtClean="0"/>
              <a:t>‹#›</a:t>
            </a:fld>
            <a:endParaRPr lang="en-TZ"/>
          </a:p>
        </p:txBody>
      </p:sp>
    </p:spTree>
    <p:extLst>
      <p:ext uri="{BB962C8B-B14F-4D97-AF65-F5344CB8AC3E}">
        <p14:creationId xmlns:p14="http://schemas.microsoft.com/office/powerpoint/2010/main" val="1381772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AF310-C11E-A9A2-D472-6CBD3E8F8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T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48B652-5792-D75A-01FE-B76D14AFE7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T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AC5B8B-A291-2648-2453-B415507B88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217D2-66A6-C002-FE04-BD8B8A8A6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55FFE-EB61-F145-8D0B-FE1C5AA15D7E}" type="datetime1">
              <a:rPr lang="en-US" smtClean="0"/>
              <a:t>7/7/23</a:t>
            </a:fld>
            <a:endParaRPr lang="en-T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DE98E1-3331-A44A-2209-F11CCF0F5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WExito Online CPA Review</a:t>
            </a:r>
            <a:endParaRPr lang="en-T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56FBB7-87EC-39E1-97D3-5F5F04052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69DDA-A512-B145-A1F9-7C9338DE806F}" type="slidenum">
              <a:rPr lang="en-TZ" smtClean="0"/>
              <a:t>‹#›</a:t>
            </a:fld>
            <a:endParaRPr lang="en-TZ"/>
          </a:p>
        </p:txBody>
      </p:sp>
    </p:spTree>
    <p:extLst>
      <p:ext uri="{BB962C8B-B14F-4D97-AF65-F5344CB8AC3E}">
        <p14:creationId xmlns:p14="http://schemas.microsoft.com/office/powerpoint/2010/main" val="4030501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7869F-678C-F27B-D453-E21274E64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T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DC77A2-75AC-FA43-696D-04275ABDAC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T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23BFE6-F9DF-04C3-E6F1-DFF85AD9E1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C8443F-AB88-B37D-7C28-F81EABDA1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595EC-4E1B-6A4E-9BE2-194814CCD625}" type="datetime1">
              <a:rPr lang="en-US" smtClean="0"/>
              <a:t>7/7/23</a:t>
            </a:fld>
            <a:endParaRPr lang="en-T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D75A39-6B93-7C49-BDDA-70C937252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WExito Online CPA Review</a:t>
            </a:r>
            <a:endParaRPr lang="en-T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2868F8-1323-8801-0339-383377B60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69DDA-A512-B145-A1F9-7C9338DE806F}" type="slidenum">
              <a:rPr lang="en-TZ" smtClean="0"/>
              <a:t>‹#›</a:t>
            </a:fld>
            <a:endParaRPr lang="en-TZ"/>
          </a:p>
        </p:txBody>
      </p:sp>
    </p:spTree>
    <p:extLst>
      <p:ext uri="{BB962C8B-B14F-4D97-AF65-F5344CB8AC3E}">
        <p14:creationId xmlns:p14="http://schemas.microsoft.com/office/powerpoint/2010/main" val="1546701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B4921D-D8F7-DC3F-45B0-AE7C984BE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T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09B7B2-961E-5D44-3572-1D029037BB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T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DD9231-F3D2-81D5-A703-EA5A4A57B6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7D193-673E-C24D-9D72-959082F0AC7C}" type="datetime1">
              <a:rPr lang="en-US" smtClean="0"/>
              <a:t>7/7/23</a:t>
            </a:fld>
            <a:endParaRPr lang="en-T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081F24-0027-E320-9C1D-6FE71F291D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WExito Online CPA Review</a:t>
            </a:r>
            <a:endParaRPr lang="en-T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C847B4-E1CF-8013-F7E1-D144517346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69DDA-A512-B145-A1F9-7C9338DE806F}" type="slidenum">
              <a:rPr lang="en-TZ" smtClean="0"/>
              <a:t>‹#›</a:t>
            </a:fld>
            <a:endParaRPr lang="en-TZ"/>
          </a:p>
        </p:txBody>
      </p:sp>
    </p:spTree>
    <p:extLst>
      <p:ext uri="{BB962C8B-B14F-4D97-AF65-F5344CB8AC3E}">
        <p14:creationId xmlns:p14="http://schemas.microsoft.com/office/powerpoint/2010/main" val="1396937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T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25B32-1AD4-C82A-0FCF-297909D07A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TZ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ACC385-20B9-82BB-254C-2FC993264B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TZ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29B6998-C4F3-2E65-F4BD-5AAE6CEC63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596987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1F7BDFF-1002-E3DF-1D9E-EB1CDF0943C1}"/>
              </a:ext>
            </a:extLst>
          </p:cNvPr>
          <p:cNvSpPr txBox="1"/>
          <p:nvPr/>
        </p:nvSpPr>
        <p:spPr>
          <a:xfrm>
            <a:off x="8376745" y="6386422"/>
            <a:ext cx="3899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Z" sz="2400" i="1" dirty="0">
                <a:latin typeface="Bookman Old Style" panose="02050604050505020204" pitchFamily="18" charset="0"/>
              </a:rPr>
              <a:t>CPA A</a:t>
            </a:r>
            <a:r>
              <a:rPr lang="en-GB" sz="2400" i="1" dirty="0">
                <a:latin typeface="Bookman Old Style" panose="02050604050505020204" pitchFamily="18" charset="0"/>
              </a:rPr>
              <a:t>n</a:t>
            </a:r>
            <a:r>
              <a:rPr lang="en-TZ" sz="2400" i="1" dirty="0">
                <a:latin typeface="Bookman Old Style" panose="02050604050505020204" pitchFamily="18" charset="0"/>
              </a:rPr>
              <a:t>sbert Kishamba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6DF9CC-C946-0892-6A18-339ED7F69BF1}"/>
              </a:ext>
            </a:extLst>
          </p:cNvPr>
          <p:cNvSpPr txBox="1"/>
          <p:nvPr/>
        </p:nvSpPr>
        <p:spPr>
          <a:xfrm>
            <a:off x="325821" y="5678536"/>
            <a:ext cx="62221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Z" sz="4000" b="1" dirty="0">
                <a:latin typeface="Bookman Old Style" panose="02050604050505020204" pitchFamily="18" charset="0"/>
              </a:rPr>
              <a:t>Financial Management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2CE22D-C5E7-2CC5-A16F-60B183BAC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WExito Online CPA Review</a:t>
            </a:r>
            <a:endParaRPr lang="en-T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C5980C-6E18-7A2C-B8FC-2EB88FC1F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69DDA-A512-B145-A1F9-7C9338DE806F}" type="slidenum">
              <a:rPr lang="en-TZ" smtClean="0"/>
              <a:t>1</a:t>
            </a:fld>
            <a:endParaRPr lang="en-TZ"/>
          </a:p>
        </p:txBody>
      </p:sp>
    </p:spTree>
    <p:extLst>
      <p:ext uri="{BB962C8B-B14F-4D97-AF65-F5344CB8AC3E}">
        <p14:creationId xmlns:p14="http://schemas.microsoft.com/office/powerpoint/2010/main" val="3524069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515F4-5AEE-FB8E-8DC7-615D6D029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7769"/>
            <a:ext cx="10515600" cy="142103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n-GB" b="1" dirty="0">
                <a:effectLst/>
                <a:latin typeface="Bookman Old Style" panose="02050604050505020204" pitchFamily="18" charset="0"/>
              </a:rPr>
              <a:t>Section A </a:t>
            </a:r>
            <a:br>
              <a:rPr lang="en-GB" dirty="0">
                <a:effectLst/>
                <a:latin typeface="Bookman Old Style" panose="02050604050505020204" pitchFamily="18" charset="0"/>
              </a:rPr>
            </a:br>
            <a:r>
              <a:rPr lang="en-GB" dirty="0">
                <a:effectLst/>
                <a:latin typeface="Bookman Old Style" panose="02050604050505020204" pitchFamily="18" charset="0"/>
              </a:rPr>
              <a:t>Financial management function</a:t>
            </a:r>
            <a:endParaRPr lang="en-TZ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5D588E-5061-B985-EF16-6650C2E4D2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26979"/>
            <a:ext cx="10515600" cy="3149984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>
                <a:effectLst/>
                <a:latin typeface="Bookman Old Style" panose="02050604050505020204" pitchFamily="18" charset="0"/>
              </a:rPr>
              <a:t>Introduction to corporate financial decision environment</a:t>
            </a:r>
            <a:endParaRPr lang="en-TZ" dirty="0">
              <a:latin typeface="Bookman Old Style" panose="02050604050505020204" pitchFamily="18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9D5A3F-A799-56A7-1651-AB015E249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WExito Online CPA Review</a:t>
            </a:r>
            <a:endParaRPr lang="en-T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8B064B-4783-9F76-9583-034F198B4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69DDA-A512-B145-A1F9-7C9338DE806F}" type="slidenum">
              <a:rPr lang="en-TZ" smtClean="0"/>
              <a:t>2</a:t>
            </a:fld>
            <a:endParaRPr lang="en-TZ"/>
          </a:p>
        </p:txBody>
      </p:sp>
    </p:spTree>
    <p:extLst>
      <p:ext uri="{BB962C8B-B14F-4D97-AF65-F5344CB8AC3E}">
        <p14:creationId xmlns:p14="http://schemas.microsoft.com/office/powerpoint/2010/main" val="2612762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8B6C0-F88A-F130-8CD0-87DB27D8D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91851"/>
            <a:ext cx="10515600" cy="1325563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n-GB" b="1" dirty="0">
                <a:effectLst/>
                <a:latin typeface="Bookman Old Style" panose="02050604050505020204" pitchFamily="18" charset="0"/>
              </a:rPr>
              <a:t>Section B </a:t>
            </a:r>
            <a:br>
              <a:rPr lang="en-GB" dirty="0">
                <a:effectLst/>
                <a:latin typeface="Bookman Old Style" panose="02050604050505020204" pitchFamily="18" charset="0"/>
              </a:rPr>
            </a:br>
            <a:r>
              <a:rPr lang="en-GB" dirty="0">
                <a:effectLst/>
                <a:latin typeface="Bookman Old Style" panose="02050604050505020204" pitchFamily="18" charset="0"/>
              </a:rPr>
              <a:t>Principles of valuation</a:t>
            </a:r>
            <a:endParaRPr lang="en-TZ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75DABF-5C43-914C-5281-4181EF455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63917"/>
            <a:ext cx="10515600" cy="321304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>
                <a:effectLst/>
                <a:latin typeface="Bookman Old Style" panose="02050604050505020204" pitchFamily="18" charset="0"/>
              </a:rPr>
              <a:t>Time value of money</a:t>
            </a:r>
            <a:endParaRPr lang="en-GB" dirty="0">
              <a:latin typeface="Bookman Old Style" panose="020506040505050202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effectLst/>
                <a:latin typeface="Bookman Old Style" panose="02050604050505020204" pitchFamily="18" charset="0"/>
              </a:rPr>
              <a:t>Risk and return analysis</a:t>
            </a:r>
            <a:endParaRPr lang="en-TZ" dirty="0">
              <a:latin typeface="Bookman Old Style" panose="02050604050505020204" pitchFamily="18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098689-103D-0AFB-3B74-DA68E46B7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WExito Online CPA Review</a:t>
            </a:r>
            <a:endParaRPr lang="en-T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B76274-2EB0-D8D4-1BAF-3FDC6B1A7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69DDA-A512-B145-A1F9-7C9338DE806F}" type="slidenum">
              <a:rPr lang="en-TZ" smtClean="0"/>
              <a:t>3</a:t>
            </a:fld>
            <a:endParaRPr lang="en-TZ"/>
          </a:p>
        </p:txBody>
      </p:sp>
    </p:spTree>
    <p:extLst>
      <p:ext uri="{BB962C8B-B14F-4D97-AF65-F5344CB8AC3E}">
        <p14:creationId xmlns:p14="http://schemas.microsoft.com/office/powerpoint/2010/main" val="4264718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F2C9F-D74C-7D7F-651B-7B773A337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n-GB" b="1" dirty="0">
                <a:effectLst/>
                <a:latin typeface="Bookman Old Style" panose="02050604050505020204" pitchFamily="18" charset="0"/>
              </a:rPr>
              <a:t>Section C </a:t>
            </a:r>
            <a:br>
              <a:rPr lang="en-GB" dirty="0">
                <a:effectLst/>
                <a:latin typeface="Bookman Old Style" panose="02050604050505020204" pitchFamily="18" charset="0"/>
              </a:rPr>
            </a:br>
            <a:r>
              <a:rPr lang="en-GB" dirty="0">
                <a:effectLst/>
                <a:latin typeface="Bookman Old Style" panose="02050604050505020204" pitchFamily="18" charset="0"/>
              </a:rPr>
              <a:t>Investment decisions</a:t>
            </a:r>
            <a:endParaRPr lang="en-TZ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8D8972-C74E-AF6B-732A-82C53D0733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80137"/>
            <a:ext cx="10515600" cy="3496825"/>
          </a:xfrm>
        </p:spPr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en-GB" dirty="0">
                <a:effectLst/>
                <a:latin typeface="Bookman Old Style" panose="02050604050505020204" pitchFamily="18" charset="0"/>
              </a:rPr>
              <a:t>Investment appraisal (Capital Budgeting)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GB" dirty="0">
                <a:effectLst/>
                <a:latin typeface="Bookman Old Style" panose="02050604050505020204" pitchFamily="18" charset="0"/>
              </a:rPr>
              <a:t>Complex investment appraisal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GB" dirty="0">
                <a:effectLst/>
                <a:latin typeface="Bookman Old Style" panose="02050604050505020204" pitchFamily="18" charset="0"/>
              </a:rPr>
              <a:t>Investments in securities and portfolio theory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GB" dirty="0">
                <a:effectLst/>
                <a:latin typeface="Bookman Old Style" panose="02050604050505020204" pitchFamily="18" charset="0"/>
              </a:rPr>
              <a:t>The security market line (SML) and the capital asset pricing model (CAPM)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28EF35-96A2-5D17-1966-B156E4199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WExito Online CPA Review</a:t>
            </a:r>
            <a:endParaRPr lang="en-T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21F86E-C40A-5027-1BEB-E465228E8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69DDA-A512-B145-A1F9-7C9338DE806F}" type="slidenum">
              <a:rPr lang="en-TZ" smtClean="0"/>
              <a:t>4</a:t>
            </a:fld>
            <a:endParaRPr lang="en-TZ"/>
          </a:p>
        </p:txBody>
      </p:sp>
    </p:spTree>
    <p:extLst>
      <p:ext uri="{BB962C8B-B14F-4D97-AF65-F5344CB8AC3E}">
        <p14:creationId xmlns:p14="http://schemas.microsoft.com/office/powerpoint/2010/main" val="739020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67A98-52CD-62AB-2359-9219BDA97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n-GB" b="1" dirty="0">
                <a:effectLst/>
                <a:latin typeface="Bookman Old Style" panose="02050604050505020204" pitchFamily="18" charset="0"/>
              </a:rPr>
              <a:t>Section D </a:t>
            </a:r>
            <a:br>
              <a:rPr lang="en-GB" dirty="0">
                <a:effectLst/>
                <a:latin typeface="Bookman Old Style" panose="02050604050505020204" pitchFamily="18" charset="0"/>
              </a:rPr>
            </a:br>
            <a:r>
              <a:rPr lang="en-GB" dirty="0">
                <a:effectLst/>
                <a:latin typeface="Bookman Old Style" panose="02050604050505020204" pitchFamily="18" charset="0"/>
              </a:rPr>
              <a:t>Financing decisions</a:t>
            </a:r>
            <a:endParaRPr lang="en-TZ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6A511B-2D61-E51F-7971-36EB8DC71D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11669"/>
            <a:ext cx="10515600" cy="3465294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>
                <a:effectLst/>
                <a:latin typeface="Bookman Old Style" panose="02050604050505020204" pitchFamily="18" charset="0"/>
              </a:rPr>
              <a:t>Short, medium- and long-term alternatives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effectLst/>
                <a:latin typeface="Bookman Old Style" panose="02050604050505020204" pitchFamily="18" charset="0"/>
              </a:rPr>
              <a:t>Issues of new capital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effectLst/>
                <a:latin typeface="Bookman Old Style" panose="02050604050505020204" pitchFamily="18" charset="0"/>
              </a:rPr>
              <a:t>Cost of capital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effectLst/>
                <a:latin typeface="Bookman Old Style" panose="02050604050505020204" pitchFamily="18" charset="0"/>
              </a:rPr>
              <a:t>Financial gearing and capital structure</a:t>
            </a:r>
          </a:p>
          <a:p>
            <a:endParaRPr lang="en-TZ" dirty="0">
              <a:latin typeface="Bookman Old Style" panose="02050604050505020204" pitchFamily="18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458D0A-35B2-6F44-A261-16828340D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WExito Online CPA Review</a:t>
            </a:r>
            <a:endParaRPr lang="en-T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A12F36-26F1-3FF7-7349-C9F60D45E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69DDA-A512-B145-A1F9-7C9338DE806F}" type="slidenum">
              <a:rPr lang="en-TZ" smtClean="0"/>
              <a:t>5</a:t>
            </a:fld>
            <a:endParaRPr lang="en-TZ"/>
          </a:p>
        </p:txBody>
      </p:sp>
    </p:spTree>
    <p:extLst>
      <p:ext uri="{BB962C8B-B14F-4D97-AF65-F5344CB8AC3E}">
        <p14:creationId xmlns:p14="http://schemas.microsoft.com/office/powerpoint/2010/main" val="2790398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48B16-0149-0C5E-B717-4F4615B42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n-GB" b="1" dirty="0">
                <a:effectLst/>
                <a:latin typeface="Bookman Old Style" panose="02050604050505020204" pitchFamily="18" charset="0"/>
              </a:rPr>
              <a:t>Section E </a:t>
            </a:r>
            <a:br>
              <a:rPr lang="en-GB" dirty="0">
                <a:effectLst/>
                <a:latin typeface="Bookman Old Style" panose="02050604050505020204" pitchFamily="18" charset="0"/>
              </a:rPr>
            </a:br>
            <a:r>
              <a:rPr lang="en-GB" dirty="0">
                <a:effectLst/>
                <a:latin typeface="Bookman Old Style" panose="02050604050505020204" pitchFamily="18" charset="0"/>
              </a:rPr>
              <a:t>Dividend decision</a:t>
            </a:r>
            <a:endParaRPr lang="en-TZ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A5E678-7A71-8530-EA80-6A0C8B14B6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11365"/>
            <a:ext cx="10515600" cy="3265597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>
                <a:latin typeface="Bookman Old Style" panose="02050604050505020204" pitchFamily="18" charset="0"/>
              </a:rPr>
              <a:t>Dividend policy</a:t>
            </a:r>
            <a:endParaRPr lang="en-GB" dirty="0">
              <a:effectLst/>
              <a:latin typeface="Bookman Old Style" panose="02050604050505020204" pitchFamily="18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17383E-2ECF-816A-4EF2-6516AF88A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WExito Online CPA Review</a:t>
            </a:r>
            <a:endParaRPr lang="en-T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3FFF3A-FD61-F0BC-14DF-B0B4C279D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69DDA-A512-B145-A1F9-7C9338DE806F}" type="slidenum">
              <a:rPr lang="en-TZ" smtClean="0"/>
              <a:t>6</a:t>
            </a:fld>
            <a:endParaRPr lang="en-TZ"/>
          </a:p>
        </p:txBody>
      </p:sp>
    </p:spTree>
    <p:extLst>
      <p:ext uri="{BB962C8B-B14F-4D97-AF65-F5344CB8AC3E}">
        <p14:creationId xmlns:p14="http://schemas.microsoft.com/office/powerpoint/2010/main" val="4020314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B41D6-5E32-AD3E-7563-37DC4237D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n-GB" b="1" dirty="0">
                <a:effectLst/>
                <a:latin typeface="Bookman Old Style" panose="02050604050505020204" pitchFamily="18" charset="0"/>
              </a:rPr>
              <a:t>Section F </a:t>
            </a:r>
            <a:br>
              <a:rPr lang="en-GB" dirty="0">
                <a:effectLst/>
                <a:latin typeface="Bookman Old Style" panose="02050604050505020204" pitchFamily="18" charset="0"/>
              </a:rPr>
            </a:br>
            <a:r>
              <a:rPr lang="en-GB" dirty="0">
                <a:effectLst/>
                <a:latin typeface="Bookman Old Style" panose="02050604050505020204" pitchFamily="18" charset="0"/>
              </a:rPr>
              <a:t>Working capital management</a:t>
            </a:r>
            <a:endParaRPr lang="en-TZ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C4277-43FD-A45D-A957-CB2735F41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16771"/>
            <a:ext cx="10515600" cy="3360191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>
                <a:effectLst/>
                <a:latin typeface="Bookman Old Style" panose="02050604050505020204" pitchFamily="18" charset="0"/>
              </a:rPr>
              <a:t>Principles of effective management of working capital</a:t>
            </a:r>
            <a:endParaRPr lang="en-TZ" dirty="0">
              <a:latin typeface="Bookman Old Style" panose="02050604050505020204" pitchFamily="18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9561E3-E90B-DC60-DA1C-6836B33E8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WExito Online CPA Review</a:t>
            </a:r>
            <a:endParaRPr lang="en-T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2A8363-7978-55AC-B6FF-9CBCFAC6F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69DDA-A512-B145-A1F9-7C9338DE806F}" type="slidenum">
              <a:rPr lang="en-TZ" smtClean="0"/>
              <a:t>7</a:t>
            </a:fld>
            <a:endParaRPr lang="en-TZ"/>
          </a:p>
        </p:txBody>
      </p:sp>
    </p:spTree>
    <p:extLst>
      <p:ext uri="{BB962C8B-B14F-4D97-AF65-F5344CB8AC3E}">
        <p14:creationId xmlns:p14="http://schemas.microsoft.com/office/powerpoint/2010/main" val="2070837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06A77-F57B-E655-B1BF-A07779EC2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n-GB" b="1" dirty="0">
                <a:effectLst/>
                <a:latin typeface="Bookman Old Style" panose="02050604050505020204" pitchFamily="18" charset="0"/>
              </a:rPr>
              <a:t>Section G </a:t>
            </a:r>
            <a:br>
              <a:rPr lang="en-GB" dirty="0">
                <a:effectLst/>
                <a:latin typeface="Bookman Old Style" panose="02050604050505020204" pitchFamily="18" charset="0"/>
              </a:rPr>
            </a:br>
            <a:r>
              <a:rPr lang="en-GB" dirty="0">
                <a:effectLst/>
                <a:latin typeface="Bookman Old Style" panose="02050604050505020204" pitchFamily="18" charset="0"/>
              </a:rPr>
              <a:t>Financial planning and forecasting</a:t>
            </a:r>
            <a:endParaRPr lang="en-TZ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EED832-7379-17A1-A431-2D7C15D987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43199"/>
            <a:ext cx="10515600" cy="34337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>
                <a:effectLst/>
                <a:latin typeface="Bookman Old Style" panose="02050604050505020204" pitchFamily="18" charset="0"/>
              </a:rPr>
              <a:t>Financial planning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effectLst/>
                <a:latin typeface="Bookman Old Style" panose="02050604050505020204" pitchFamily="18" charset="0"/>
              </a:rPr>
              <a:t>Financial forecasting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effectLst/>
                <a:latin typeface="Bookman Old Style" panose="02050604050505020204" pitchFamily="18" charset="0"/>
              </a:rPr>
              <a:t>Financial analysis and interpretation</a:t>
            </a:r>
            <a:endParaRPr lang="en-TZ" dirty="0">
              <a:latin typeface="Bookman Old Style" panose="02050604050505020204" pitchFamily="18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3E829E-D510-BEDD-552C-55405150A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WExito Online CPA Review</a:t>
            </a:r>
            <a:endParaRPr lang="en-T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D1E429-A823-527B-78F4-CCD89EB69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69DDA-A512-B145-A1F9-7C9338DE806F}" type="slidenum">
              <a:rPr lang="en-TZ" smtClean="0"/>
              <a:t>8</a:t>
            </a:fld>
            <a:endParaRPr lang="en-TZ"/>
          </a:p>
        </p:txBody>
      </p:sp>
    </p:spTree>
    <p:extLst>
      <p:ext uri="{BB962C8B-B14F-4D97-AF65-F5344CB8AC3E}">
        <p14:creationId xmlns:p14="http://schemas.microsoft.com/office/powerpoint/2010/main" val="2548477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167</Words>
  <Application>Microsoft Macintosh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Bookman Old Style</vt:lpstr>
      <vt:lpstr>Calibri</vt:lpstr>
      <vt:lpstr>Calibri Light</vt:lpstr>
      <vt:lpstr>Office Theme</vt:lpstr>
      <vt:lpstr>PowerPoint Presentation</vt:lpstr>
      <vt:lpstr>Section A  Financial management function</vt:lpstr>
      <vt:lpstr>Section B  Principles of valuation</vt:lpstr>
      <vt:lpstr>Section C  Investment decisions</vt:lpstr>
      <vt:lpstr>Section D  Financing decisions</vt:lpstr>
      <vt:lpstr>Section E  Dividend decision</vt:lpstr>
      <vt:lpstr>Section F  Working capital management</vt:lpstr>
      <vt:lpstr>Section G  Financial planning and forecasting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</cp:revision>
  <dcterms:created xsi:type="dcterms:W3CDTF">2023-07-07T11:09:41Z</dcterms:created>
  <dcterms:modified xsi:type="dcterms:W3CDTF">2023-07-07T19:05:59Z</dcterms:modified>
</cp:coreProperties>
</file>