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T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7D5C4-8F8B-A947-9FB0-CB772E5E3DBC}" type="datetimeFigureOut">
              <a:rPr lang="en-TZ" smtClean="0"/>
              <a:t>07/07/2023</a:t>
            </a:fld>
            <a:endParaRPr lang="en-T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9212D-9777-4B4E-B472-9E1F18CDD571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94414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CF6F-7CE0-4C56-F4F5-7C7183137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AA067D-03DA-C41C-06A1-360081959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T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F5CE5-02D0-B15E-7220-BDBEB45B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F73C-0263-7D44-B019-AD8977E35C4D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98077-BA61-E069-F5C9-E2829506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FA026-EDD9-7719-5A25-E017298D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47199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A41F4-AAD8-53BE-C908-F6209D33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C11BB-7548-C4C6-6D0C-8596BB78B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2A8F-4038-0C6A-B8C0-EE5E4D3A0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10E5-F9CC-2B48-832A-24B049FFA18F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E6CEA-5EFE-7358-E819-AC2472C2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72B2D-A2C8-8561-A3C5-7A1A7165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15184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3D3B7E-70C0-362B-F033-3C8D93DEB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779E6-24AD-5F76-8F01-02DF36F2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893BD-6AFA-C917-C0AB-0D919C28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8FD2-6B97-4843-9562-2C43F0E9E3E7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A8639-2150-37C1-73B2-7F0D273E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257C9-D466-DB2D-C240-2EC1E9ADB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51366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00A00-9C7F-5C9C-D532-D9B3F423E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17D89-60C7-DC6B-0612-314D5A07B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B59A-7F24-5C24-9E2D-A2329C19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3A17-D86B-A74F-8FA1-820A437ADF33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F61B9-3862-9E1F-929B-8C819B46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CF14C-6928-675D-DCE9-549C06C4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01474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CCA3-4D44-C61A-19F3-3AE784B4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21AF5-ECED-DAB0-AFDF-86634E39E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2A40D-52B8-348E-8027-4BDFB92C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D083-6743-1047-80DD-CE188292C208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B1BD8-E11D-7D39-098F-969F11D2D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34860-3C0B-EDF2-5D6C-B0CCC793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97573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5E5B-FFFD-2BD5-19BC-2CB02020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A4E7D-FAA9-77AE-2120-6F42EB4A5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C4C44-68EE-13A8-E423-4013E768C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C0B13-2E9A-DC2F-2E81-360C41E6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5693-AB79-F247-943E-4473600AA2AE}" type="datetime1">
              <a:rPr lang="en-US" smtClean="0"/>
              <a:t>7/7/23</a:t>
            </a:fld>
            <a:endParaRPr lang="en-T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16FD5-FFB7-C51D-3DCE-4D18EE78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16E99-26BE-6515-9C5E-500C8314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90068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DCF30-C55B-8848-2E24-9E4CD81D7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93A90-A55B-62BB-872F-270B98CED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2D7CC-E381-084E-994D-DFE8C80E6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C3400A-0232-0F64-2CAC-A62A4B1EA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810DE-E535-D934-36A8-7C9278CC6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E6E35E-9E58-16E1-0A6E-EDEDA7B3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F1BC-DB4A-D34F-A07E-AD221796EAD3}" type="datetime1">
              <a:rPr lang="en-US" smtClean="0"/>
              <a:t>7/7/23</a:t>
            </a:fld>
            <a:endParaRPr lang="en-T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3C1082-7DEB-3C93-D383-22DC75A7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2BBCE1-6140-D2FB-85AD-250C52DE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04477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C45B4-A079-34B1-15B0-172486DA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537A9-726C-0BD2-4C0F-B737C91B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73A1-399A-EE4E-9352-B4324C88C9BE}" type="datetime1">
              <a:rPr lang="en-US" smtClean="0"/>
              <a:t>7/7/23</a:t>
            </a:fld>
            <a:endParaRPr lang="en-T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91255-BADD-A658-7C0E-238A1BFF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C6B0C-4B2F-7BC1-B168-274AAB77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83827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1A32F4-EF45-DDC7-6D10-BA1ACE35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94C2-F590-5D4B-BBB2-1A94FEEFC5ED}" type="datetime1">
              <a:rPr lang="en-US" smtClean="0"/>
              <a:t>7/7/23</a:t>
            </a:fld>
            <a:endParaRPr lang="en-T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9C84C-EEE9-1936-E5FC-807AD832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82AC3-1E5F-3430-B0AB-55C76949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38177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F310-C11E-A9A2-D472-6CBD3E8F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8B652-5792-D75A-01FE-B76D14AFE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C5B8B-A291-2648-2453-B415507B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217D2-66A6-C002-FE04-BD8B8A8A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5FFE-EB61-F145-8D0B-FE1C5AA15D7E}" type="datetime1">
              <a:rPr lang="en-US" smtClean="0"/>
              <a:t>7/7/23</a:t>
            </a:fld>
            <a:endParaRPr lang="en-T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E98E1-3331-A44A-2209-F11CCF0F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6FBB7-87EC-39E1-97D3-5F5F0405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403050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7869F-678C-F27B-D453-E21274E64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DC77A2-75AC-FA43-696D-04275ABDA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3BFE6-F9DF-04C3-E6F1-DFF85AD9E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8443F-AB88-B37D-7C28-F81EABDA1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95EC-4E1B-6A4E-9BE2-194814CCD625}" type="datetime1">
              <a:rPr lang="en-US" smtClean="0"/>
              <a:t>7/7/23</a:t>
            </a:fld>
            <a:endParaRPr lang="en-T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75A39-6B93-7C49-BDDA-70C93725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868F8-1323-8801-0339-383377B6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54670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B4921D-D8F7-DC3F-45B0-AE7C984B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T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9B7B2-961E-5D44-3572-1D029037B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D9231-F3D2-81D5-A703-EA5A4A57B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7D193-673E-C24D-9D72-959082F0AC7C}" type="datetime1">
              <a:rPr lang="en-US" smtClean="0"/>
              <a:t>7/7/23</a:t>
            </a:fld>
            <a:endParaRPr lang="en-T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1F24-0027-E320-9C1D-6FE71F291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847B4-E1CF-8013-F7E1-D14451734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9DDA-A512-B145-A1F9-7C9338DE806F}" type="slidenum">
              <a:rPr lang="en-TZ" smtClean="0"/>
              <a:t>‹#›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139693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5B32-1AD4-C82A-0FCF-297909D07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CC385-20B9-82BB-254C-2FC993264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9B6998-C4F3-2E65-F4BD-5AAE6CEC6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698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F7BDFF-1002-E3DF-1D9E-EB1CDF0943C1}"/>
              </a:ext>
            </a:extLst>
          </p:cNvPr>
          <p:cNvSpPr txBox="1"/>
          <p:nvPr/>
        </p:nvSpPr>
        <p:spPr>
          <a:xfrm>
            <a:off x="8376745" y="6386422"/>
            <a:ext cx="389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Z" sz="2400" i="1" dirty="0">
                <a:latin typeface="Bookman Old Style" panose="02050604050505020204" pitchFamily="18" charset="0"/>
              </a:rPr>
              <a:t>CPA A</a:t>
            </a:r>
            <a:r>
              <a:rPr lang="en-GB" sz="2400" i="1" dirty="0">
                <a:latin typeface="Bookman Old Style" panose="02050604050505020204" pitchFamily="18" charset="0"/>
              </a:rPr>
              <a:t>n</a:t>
            </a:r>
            <a:r>
              <a:rPr lang="en-TZ" sz="2400" i="1" dirty="0">
                <a:latin typeface="Bookman Old Style" panose="02050604050505020204" pitchFamily="18" charset="0"/>
              </a:rPr>
              <a:t>sbert Kishamba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DF9CC-C946-0892-6A18-339ED7F69BF1}"/>
              </a:ext>
            </a:extLst>
          </p:cNvPr>
          <p:cNvSpPr txBox="1"/>
          <p:nvPr/>
        </p:nvSpPr>
        <p:spPr>
          <a:xfrm>
            <a:off x="325821" y="5678536"/>
            <a:ext cx="6222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Z" sz="4000" b="1" dirty="0">
                <a:latin typeface="Bookman Old Style" panose="02050604050505020204" pitchFamily="18" charset="0"/>
              </a:rPr>
              <a:t>Financial Management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2CE22D-C5E7-2CC5-A16F-60B183BA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5980C-6E18-7A2C-B8FC-2EB88FC1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1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352406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515F4-5AEE-FB8E-8DC7-615D6D029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769"/>
            <a:ext cx="10515600" cy="14210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A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Financial management function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588E-5061-B985-EF16-6650C2E4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6979"/>
            <a:ext cx="10515600" cy="31499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Introduction to corporate financial decision environment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D5A3F-A799-56A7-1651-AB015E24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B064B-4783-9F76-9583-034F198B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2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61276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B6C0-F88A-F130-8CD0-87DB27D8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851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B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Principles of valuation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DABF-5C43-914C-5281-4181EF455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3917"/>
            <a:ext cx="10515600" cy="32130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Time value of money</a:t>
            </a:r>
            <a:endParaRPr lang="en-GB" dirty="0">
              <a:latin typeface="Bookman Old Style" panose="0205060405050502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Risk and return analysis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98689-103D-0AFB-3B74-DA68E46B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76274-2EB0-D8D4-1BAF-3FDC6B1A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3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426471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2C9F-D74C-7D7F-651B-7B773A3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C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Investment decisions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D8972-C74E-AF6B-732A-82C53D073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0137"/>
            <a:ext cx="10515600" cy="349682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Investment appraisal (Capital Budgeting)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Complex investment appraisal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Investments in securities and portfolio theory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The security market line (SML) and the capital asset pricing model (CAPM)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8EF35-96A2-5D17-1966-B156E419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1F86E-C40A-5027-1BEB-E465228E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4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73902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7A98-52CD-62AB-2359-9219BDA9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D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Financing decisions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A511B-2D61-E51F-7971-36EB8DC71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1669"/>
            <a:ext cx="10515600" cy="346529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Short, medium- and long-term alternatives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Issues of new capital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Cost of capital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Financial gearing and capital structure</a:t>
            </a:r>
          </a:p>
          <a:p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58D0A-35B2-6F44-A261-16828340D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12F36-26F1-3FF7-7349-C9F60D45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5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79039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48B16-0149-0C5E-B717-4F4615B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E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Dividend decision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5E678-7A71-8530-EA80-6A0C8B14B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1365"/>
            <a:ext cx="10515600" cy="326559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Bookman Old Style" panose="02050604050505020204" pitchFamily="18" charset="0"/>
              </a:rPr>
              <a:t>Dividend policy</a:t>
            </a:r>
            <a:endParaRPr lang="en-GB" dirty="0">
              <a:effectLst/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7383E-2ECF-816A-4EF2-6516AF88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3FFF3A-FD61-F0BC-14DF-B0B4C279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6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402031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B41D6-5E32-AD3E-7563-37DC4237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F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Working capital management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4277-43FD-A45D-A957-CB2735F41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6771"/>
            <a:ext cx="10515600" cy="33601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Principles of effective management of working capital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561E3-E90B-DC60-DA1C-6836B33E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A8363-7978-55AC-B6FF-9CBCFAC6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7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070837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06A77-F57B-E655-B1BF-A07779EC2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effectLst/>
                <a:latin typeface="Bookman Old Style" panose="02050604050505020204" pitchFamily="18" charset="0"/>
              </a:rPr>
              <a:t>Section G </a:t>
            </a:r>
            <a:br>
              <a:rPr lang="en-GB" dirty="0">
                <a:effectLst/>
                <a:latin typeface="Bookman Old Style" panose="02050604050505020204" pitchFamily="18" charset="0"/>
              </a:rPr>
            </a:br>
            <a:r>
              <a:rPr lang="en-GB" dirty="0">
                <a:effectLst/>
                <a:latin typeface="Bookman Old Style" panose="02050604050505020204" pitchFamily="18" charset="0"/>
              </a:rPr>
              <a:t>Financial planning and forecasting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D832-7379-17A1-A431-2D7C15D98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Financial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Financial forecasting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ffectLst/>
                <a:latin typeface="Bookman Old Style" panose="02050604050505020204" pitchFamily="18" charset="0"/>
              </a:rPr>
              <a:t>Financial analysis and interpretation</a:t>
            </a:r>
            <a:endParaRPr lang="en-TZ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E829E-D510-BEDD-552C-55405150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WExito Online CPA Review</a:t>
            </a:r>
            <a:endParaRPr lang="en-T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1E429-A823-527B-78F4-CCD89EB6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69DDA-A512-B145-A1F9-7C9338DE806F}" type="slidenum">
              <a:rPr lang="en-TZ" smtClean="0"/>
              <a:t>8</a:t>
            </a:fld>
            <a:endParaRPr lang="en-TZ"/>
          </a:p>
        </p:txBody>
      </p:sp>
    </p:spTree>
    <p:extLst>
      <p:ext uri="{BB962C8B-B14F-4D97-AF65-F5344CB8AC3E}">
        <p14:creationId xmlns:p14="http://schemas.microsoft.com/office/powerpoint/2010/main" val="254847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167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Section A  Financial management function</vt:lpstr>
      <vt:lpstr>Section B  Principles of valuation</vt:lpstr>
      <vt:lpstr>Section C  Investment decisions</vt:lpstr>
      <vt:lpstr>Section D  Financing decisions</vt:lpstr>
      <vt:lpstr>Section E  Dividend decision</vt:lpstr>
      <vt:lpstr>Section F  Working capital management</vt:lpstr>
      <vt:lpstr>Section G  Financial planning and forecasting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2023-07-07T11:09:41Z</dcterms:created>
  <dcterms:modified xsi:type="dcterms:W3CDTF">2023-07-07T19:05:59Z</dcterms:modified>
</cp:coreProperties>
</file>